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2F69"/>
    <a:srgbClr val="FF3300"/>
    <a:srgbClr val="7B33B1"/>
    <a:srgbClr val="86875D"/>
    <a:srgbClr val="700000"/>
    <a:srgbClr val="CC0000"/>
    <a:srgbClr val="E34D9C"/>
    <a:srgbClr val="932827"/>
    <a:srgbClr val="67272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-942" y="-1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8B68E-C6A1-4CCE-A0FF-CBC86927DCA7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7FA5-2427-4508-8B91-17571078A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534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8B68E-C6A1-4CCE-A0FF-CBC86927DCA7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7FA5-2427-4508-8B91-17571078A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975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8B68E-C6A1-4CCE-A0FF-CBC86927DCA7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7FA5-2427-4508-8B91-17571078A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085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8B68E-C6A1-4CCE-A0FF-CBC86927DCA7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7FA5-2427-4508-8B91-17571078A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505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8B68E-C6A1-4CCE-A0FF-CBC86927DCA7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7FA5-2427-4508-8B91-17571078A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046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8B68E-C6A1-4CCE-A0FF-CBC86927DCA7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7FA5-2427-4508-8B91-17571078A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518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8B68E-C6A1-4CCE-A0FF-CBC86927DCA7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7FA5-2427-4508-8B91-17571078A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188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8B68E-C6A1-4CCE-A0FF-CBC86927DCA7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7FA5-2427-4508-8B91-17571078A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006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8B68E-C6A1-4CCE-A0FF-CBC86927DCA7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7FA5-2427-4508-8B91-17571078A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823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8B68E-C6A1-4CCE-A0FF-CBC86927DCA7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7FA5-2427-4508-8B91-17571078A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74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8B68E-C6A1-4CCE-A0FF-CBC86927DCA7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7FA5-2427-4508-8B91-17571078A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911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8B68E-C6A1-4CCE-A0FF-CBC86927DCA7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27FA5-2427-4508-8B91-17571078A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021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7403" y="177477"/>
            <a:ext cx="467824" cy="80461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9445" y="5741179"/>
            <a:ext cx="520500" cy="83818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8970" y="4804974"/>
            <a:ext cx="459599" cy="82333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7403" y="2940000"/>
            <a:ext cx="467824" cy="82955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4039" y="1059602"/>
            <a:ext cx="484798" cy="84806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5836" y="145363"/>
            <a:ext cx="829605" cy="82960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2505" y="1967371"/>
            <a:ext cx="475330" cy="8687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0919" y="2871959"/>
            <a:ext cx="579569" cy="92580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0943" y="3855879"/>
            <a:ext cx="499368" cy="85746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7403" y="1117091"/>
            <a:ext cx="467824" cy="82250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38162" y="291809"/>
            <a:ext cx="11911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u="sng" dirty="0">
                <a:solidFill>
                  <a:srgbClr val="FF0000"/>
                </a:solidFill>
              </a:rPr>
              <a:t>TIERRA</a:t>
            </a:r>
          </a:p>
          <a:p>
            <a:r>
              <a:rPr lang="en-US" sz="1400" b="1" dirty="0">
                <a:solidFill>
                  <a:schemeClr val="accent1">
                    <a:lumMod val="50000"/>
                  </a:schemeClr>
                </a:solidFill>
              </a:rPr>
              <a:t>100% </a:t>
            </a:r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</a:rPr>
              <a:t>Arabica</a:t>
            </a:r>
            <a:endParaRPr lang="en-U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8162" y="1093485"/>
            <a:ext cx="126226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u="sng" dirty="0">
                <a:solidFill>
                  <a:srgbClr val="FF0000"/>
                </a:solidFill>
              </a:rPr>
              <a:t>GRAN RISERVA</a:t>
            </a:r>
          </a:p>
          <a:p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80% Arabica</a:t>
            </a:r>
          </a:p>
          <a:p>
            <a:r>
              <a:rPr lang="en-US" sz="1400" dirty="0" smtClean="0">
                <a:solidFill>
                  <a:schemeClr val="accent4">
                    <a:lumMod val="75000"/>
                  </a:schemeClr>
                </a:solidFill>
              </a:rPr>
              <a:t>20</a:t>
            </a:r>
            <a:r>
              <a:rPr lang="en-US" sz="1400" dirty="0">
                <a:solidFill>
                  <a:schemeClr val="accent4">
                    <a:lumMod val="75000"/>
                  </a:schemeClr>
                </a:solidFill>
              </a:rPr>
              <a:t>% </a:t>
            </a:r>
            <a:r>
              <a:rPr lang="en-US" sz="1400" dirty="0" smtClean="0">
                <a:solidFill>
                  <a:schemeClr val="accent4">
                    <a:lumMod val="75000"/>
                  </a:schemeClr>
                </a:solidFill>
              </a:rPr>
              <a:t>Robusta</a:t>
            </a:r>
            <a:endParaRPr lang="en-US" sz="1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38162" y="1998761"/>
            <a:ext cx="112742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u="sng" dirty="0">
                <a:solidFill>
                  <a:srgbClr val="FF0000"/>
                </a:solidFill>
              </a:rPr>
              <a:t>GOLD</a:t>
            </a:r>
          </a:p>
          <a:p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70% Arabica</a:t>
            </a:r>
          </a:p>
          <a:p>
            <a:r>
              <a:rPr lang="en-US" sz="1400" dirty="0" smtClean="0">
                <a:solidFill>
                  <a:schemeClr val="accent4">
                    <a:lumMod val="75000"/>
                  </a:schemeClr>
                </a:solidFill>
              </a:rPr>
              <a:t>30</a:t>
            </a:r>
            <a:r>
              <a:rPr lang="en-US" sz="1400" dirty="0">
                <a:solidFill>
                  <a:schemeClr val="accent4">
                    <a:lumMod val="75000"/>
                  </a:schemeClr>
                </a:solidFill>
              </a:rPr>
              <a:t>% </a:t>
            </a:r>
            <a:r>
              <a:rPr lang="en-US" sz="1400" dirty="0" smtClean="0">
                <a:solidFill>
                  <a:schemeClr val="accent4">
                    <a:lumMod val="75000"/>
                  </a:schemeClr>
                </a:solidFill>
              </a:rPr>
              <a:t>Robusta</a:t>
            </a:r>
            <a:endParaRPr lang="en-US" sz="1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18152" y="2957769"/>
            <a:ext cx="138345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u="sng" dirty="0">
                <a:solidFill>
                  <a:srgbClr val="FF0000"/>
                </a:solidFill>
              </a:rPr>
              <a:t>GRAN ESPRESSO</a:t>
            </a:r>
          </a:p>
          <a:p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60% Arabica</a:t>
            </a:r>
          </a:p>
          <a:p>
            <a:r>
              <a:rPr lang="en-US" sz="1400" dirty="0" smtClean="0">
                <a:solidFill>
                  <a:schemeClr val="accent4">
                    <a:lumMod val="75000"/>
                  </a:schemeClr>
                </a:solidFill>
              </a:rPr>
              <a:t>40</a:t>
            </a:r>
            <a:r>
              <a:rPr lang="en-US" sz="1400" dirty="0">
                <a:solidFill>
                  <a:schemeClr val="accent4">
                    <a:lumMod val="75000"/>
                  </a:schemeClr>
                </a:solidFill>
              </a:rPr>
              <a:t>% </a:t>
            </a:r>
            <a:r>
              <a:rPr lang="en-US" sz="1400" dirty="0" smtClean="0">
                <a:solidFill>
                  <a:schemeClr val="accent4">
                    <a:lumMod val="75000"/>
                  </a:schemeClr>
                </a:solidFill>
              </a:rPr>
              <a:t>Robusta</a:t>
            </a:r>
            <a:endParaRPr lang="en-US" sz="1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37622" y="3913114"/>
            <a:ext cx="124104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u="sng" dirty="0">
                <a:solidFill>
                  <a:srgbClr val="FF0000"/>
                </a:solidFill>
              </a:rPr>
              <a:t>SUPER CREMA</a:t>
            </a:r>
          </a:p>
          <a:p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60% Arabica</a:t>
            </a:r>
          </a:p>
          <a:p>
            <a:r>
              <a:rPr lang="en-US" sz="1400" dirty="0" smtClean="0">
                <a:solidFill>
                  <a:schemeClr val="accent4">
                    <a:lumMod val="75000"/>
                  </a:schemeClr>
                </a:solidFill>
              </a:rPr>
              <a:t>40</a:t>
            </a:r>
            <a:r>
              <a:rPr lang="en-US" sz="1400" dirty="0">
                <a:solidFill>
                  <a:schemeClr val="accent4">
                    <a:lumMod val="75000"/>
                  </a:schemeClr>
                </a:solidFill>
              </a:rPr>
              <a:t>% </a:t>
            </a:r>
            <a:r>
              <a:rPr lang="en-US" sz="1400" dirty="0" smtClean="0">
                <a:solidFill>
                  <a:schemeClr val="accent4">
                    <a:lumMod val="75000"/>
                  </a:schemeClr>
                </a:solidFill>
              </a:rPr>
              <a:t>Robusta</a:t>
            </a:r>
            <a:endParaRPr lang="en-US" sz="1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0553025" y="2877725"/>
            <a:ext cx="119840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u="sng" dirty="0">
                <a:solidFill>
                  <a:srgbClr val="FF0000"/>
                </a:solidFill>
              </a:rPr>
              <a:t>Barista GRAN </a:t>
            </a:r>
          </a:p>
          <a:p>
            <a:r>
              <a:rPr lang="en-US" sz="1400" u="sng" dirty="0">
                <a:solidFill>
                  <a:srgbClr val="FF0000"/>
                </a:solidFill>
              </a:rPr>
              <a:t>CREMA</a:t>
            </a:r>
          </a:p>
          <a:p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Arabica</a:t>
            </a:r>
          </a:p>
          <a:p>
            <a:r>
              <a:rPr lang="en-US" sz="1400" dirty="0" smtClean="0">
                <a:solidFill>
                  <a:schemeClr val="accent4">
                    <a:lumMod val="75000"/>
                  </a:schemeClr>
                </a:solidFill>
              </a:rPr>
              <a:t>Robusta</a:t>
            </a:r>
            <a:endParaRPr lang="en-US" sz="1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0553700" y="1151620"/>
            <a:ext cx="137954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u="sng" dirty="0">
                <a:solidFill>
                  <a:srgbClr val="FF0000"/>
                </a:solidFill>
              </a:rPr>
              <a:t>Barista INTENSO</a:t>
            </a:r>
          </a:p>
          <a:p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Arabica </a:t>
            </a:r>
          </a:p>
          <a:p>
            <a:r>
              <a:rPr lang="en-US" sz="1400" dirty="0" smtClean="0">
                <a:solidFill>
                  <a:schemeClr val="accent4">
                    <a:lumMod val="75000"/>
                  </a:schemeClr>
                </a:solidFill>
              </a:rPr>
              <a:t>Robusta</a:t>
            </a:r>
            <a:endParaRPr lang="en-US" sz="1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0555213" y="83111"/>
            <a:ext cx="12787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>
                <a:solidFill>
                  <a:srgbClr val="FF0000"/>
                </a:solidFill>
              </a:rPr>
              <a:t>ESPRESSO </a:t>
            </a:r>
            <a:r>
              <a:rPr lang="en-US" sz="1400" u="sng" dirty="0" smtClean="0">
                <a:solidFill>
                  <a:srgbClr val="FF0000"/>
                </a:solidFill>
              </a:rPr>
              <a:t>ITALIANO </a:t>
            </a:r>
            <a:endParaRPr lang="en-US" sz="1400" u="sng" dirty="0">
              <a:solidFill>
                <a:srgbClr val="FF0000"/>
              </a:solidFill>
            </a:endParaRPr>
          </a:p>
          <a:p>
            <a:r>
              <a:rPr lang="en-US" sz="1400" u="sng" dirty="0">
                <a:solidFill>
                  <a:srgbClr val="FF0000"/>
                </a:solidFill>
              </a:rPr>
              <a:t>CLASSICO</a:t>
            </a:r>
          </a:p>
          <a:p>
            <a:r>
              <a:rPr lang="en-US" sz="1400" b="1" dirty="0">
                <a:solidFill>
                  <a:schemeClr val="accent1">
                    <a:lumMod val="50000"/>
                  </a:schemeClr>
                </a:solidFill>
              </a:rPr>
              <a:t>100% </a:t>
            </a:r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</a:rPr>
              <a:t>Arabica</a:t>
            </a:r>
            <a:endParaRPr lang="en-U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18152" y="4847308"/>
            <a:ext cx="112742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u="sng" dirty="0">
                <a:solidFill>
                  <a:srgbClr val="FF0000"/>
                </a:solidFill>
              </a:rPr>
              <a:t>TOP CLASS</a:t>
            </a:r>
          </a:p>
          <a:p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50% Arabica</a:t>
            </a:r>
          </a:p>
          <a:p>
            <a:r>
              <a:rPr lang="en-US" sz="1400" dirty="0" smtClean="0">
                <a:solidFill>
                  <a:schemeClr val="accent4">
                    <a:lumMod val="75000"/>
                  </a:schemeClr>
                </a:solidFill>
              </a:rPr>
              <a:t>50</a:t>
            </a:r>
            <a:r>
              <a:rPr lang="en-US" sz="1400" dirty="0">
                <a:solidFill>
                  <a:schemeClr val="accent4">
                    <a:lumMod val="75000"/>
                  </a:schemeClr>
                </a:solidFill>
              </a:rPr>
              <a:t>% </a:t>
            </a:r>
            <a:r>
              <a:rPr lang="en-US" sz="1400" dirty="0" smtClean="0">
                <a:solidFill>
                  <a:schemeClr val="accent4">
                    <a:lumMod val="75000"/>
                  </a:schemeClr>
                </a:solidFill>
              </a:rPr>
              <a:t>Robusta</a:t>
            </a:r>
            <a:endParaRPr lang="en-US" sz="1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318152" y="5660653"/>
            <a:ext cx="112742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u="sng" dirty="0">
                <a:solidFill>
                  <a:srgbClr val="FF0000"/>
                </a:solidFill>
              </a:rPr>
              <a:t>CREMA </a:t>
            </a:r>
          </a:p>
          <a:p>
            <a:r>
              <a:rPr lang="en-US" sz="1400" u="sng" dirty="0">
                <a:solidFill>
                  <a:srgbClr val="FF0000"/>
                </a:solidFill>
              </a:rPr>
              <a:t>E AROMA</a:t>
            </a:r>
          </a:p>
          <a:p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40% Arabica</a:t>
            </a:r>
          </a:p>
          <a:p>
            <a:r>
              <a:rPr lang="en-US" sz="1400" dirty="0" smtClean="0">
                <a:solidFill>
                  <a:schemeClr val="accent4">
                    <a:lumMod val="75000"/>
                  </a:schemeClr>
                </a:solidFill>
              </a:rPr>
              <a:t>60</a:t>
            </a:r>
            <a:r>
              <a:rPr lang="en-US" sz="1400" dirty="0">
                <a:solidFill>
                  <a:schemeClr val="accent4">
                    <a:lumMod val="75000"/>
                  </a:schemeClr>
                </a:solidFill>
              </a:rPr>
              <a:t>% </a:t>
            </a:r>
            <a:r>
              <a:rPr lang="en-US" sz="1400" dirty="0" smtClean="0">
                <a:solidFill>
                  <a:schemeClr val="accent4">
                    <a:lumMod val="75000"/>
                  </a:schemeClr>
                </a:solidFill>
              </a:rPr>
              <a:t>Robusta</a:t>
            </a:r>
            <a:endParaRPr lang="en-US" sz="1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292012" y="126852"/>
            <a:ext cx="1878154" cy="853135"/>
          </a:xfrm>
          <a:prstGeom prst="rect">
            <a:avLst/>
          </a:prstGeom>
          <a:noFill/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="" xmlns:a16="http://schemas.microsoft.com/office/drawing/2014/main" id="{74D67DEF-4802-423F-9B97-819EB5840C4B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7403" y="2040805"/>
            <a:ext cx="487810" cy="786790"/>
          </a:xfrm>
          <a:prstGeom prst="rect">
            <a:avLst/>
          </a:prstGeom>
        </p:spPr>
      </p:pic>
      <p:sp>
        <p:nvSpPr>
          <p:cNvPr id="97" name="TextBox 96">
            <a:extLst>
              <a:ext uri="{FF2B5EF4-FFF2-40B4-BE49-F238E27FC236}">
                <a16:creationId xmlns="" xmlns:a16="http://schemas.microsoft.com/office/drawing/2014/main" id="{BE23531E-AC6C-4E98-B7A9-9AB8E85D2CDF}"/>
              </a:ext>
            </a:extLst>
          </p:cNvPr>
          <p:cNvSpPr txBox="1"/>
          <p:nvPr/>
        </p:nvSpPr>
        <p:spPr>
          <a:xfrm>
            <a:off x="10553025" y="2068377"/>
            <a:ext cx="12752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 smtClean="0">
                <a:solidFill>
                  <a:srgbClr val="FF0000"/>
                </a:solidFill>
              </a:rPr>
              <a:t>Barista </a:t>
            </a:r>
          </a:p>
          <a:p>
            <a:r>
              <a:rPr lang="en-US" sz="1400" u="sng" dirty="0" smtClean="0">
                <a:solidFill>
                  <a:srgbClr val="FF0000"/>
                </a:solidFill>
              </a:rPr>
              <a:t>PERFETTO</a:t>
            </a:r>
          </a:p>
          <a:p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</a:rPr>
              <a:t>100</a:t>
            </a: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</a:rPr>
              <a:t>% </a:t>
            </a:r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</a:rPr>
              <a:t>Arabica</a:t>
            </a:r>
            <a:endParaRPr lang="en-U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328988" y="750301"/>
            <a:ext cx="30537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HONDURAS: Light Body Crisp, Nutty &amp; Spicy</a:t>
            </a:r>
            <a:endParaRPr lang="el-GR" sz="1000" dirty="0"/>
          </a:p>
        </p:txBody>
      </p:sp>
      <p:sp>
        <p:nvSpPr>
          <p:cNvPr id="38" name="TextBox 37"/>
          <p:cNvSpPr txBox="1"/>
          <p:nvPr/>
        </p:nvSpPr>
        <p:spPr>
          <a:xfrm>
            <a:off x="4309765" y="1085702"/>
            <a:ext cx="231986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COSTA RICA: Medium Body, Citrus, Nutty</a:t>
            </a:r>
            <a:endParaRPr lang="el-GR" sz="1000" dirty="0"/>
          </a:p>
        </p:txBody>
      </p:sp>
      <p:sp>
        <p:nvSpPr>
          <p:cNvPr id="95" name="Rectangle 94"/>
          <p:cNvSpPr/>
          <p:nvPr/>
        </p:nvSpPr>
        <p:spPr>
          <a:xfrm>
            <a:off x="4338966" y="745643"/>
            <a:ext cx="3434423" cy="246221"/>
          </a:xfrm>
          <a:prstGeom prst="rect">
            <a:avLst/>
          </a:prstGeom>
          <a:noFill/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4338966" y="1085702"/>
            <a:ext cx="3427258" cy="234920"/>
          </a:xfrm>
          <a:prstGeom prst="rect">
            <a:avLst/>
          </a:prstGeom>
          <a:noFill/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4325171" y="2312964"/>
            <a:ext cx="3434423" cy="234920"/>
          </a:xfrm>
          <a:prstGeom prst="rect">
            <a:avLst/>
          </a:prstGeom>
          <a:noFill/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4325170" y="2617991"/>
            <a:ext cx="3434424" cy="234920"/>
          </a:xfrm>
          <a:prstGeom prst="rect">
            <a:avLst/>
          </a:prstGeom>
          <a:noFill/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4325168" y="2926493"/>
            <a:ext cx="3434425" cy="234920"/>
          </a:xfrm>
          <a:prstGeom prst="rect">
            <a:avLst/>
          </a:prstGeom>
          <a:noFill/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309765" y="6260996"/>
            <a:ext cx="3463623" cy="234920"/>
          </a:xfrm>
          <a:prstGeom prst="rect">
            <a:avLst/>
          </a:prstGeom>
          <a:noFill/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/>
          <p:cNvSpPr/>
          <p:nvPr/>
        </p:nvSpPr>
        <p:spPr>
          <a:xfrm>
            <a:off x="4336078" y="4117040"/>
            <a:ext cx="3437309" cy="234920"/>
          </a:xfrm>
          <a:prstGeom prst="rect">
            <a:avLst/>
          </a:prstGeom>
          <a:noFill/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4319916" y="5279593"/>
            <a:ext cx="3453472" cy="234920"/>
          </a:xfrm>
          <a:prstGeom prst="rect">
            <a:avLst/>
          </a:prstGeom>
          <a:noFill/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/>
          <p:cNvSpPr/>
          <p:nvPr/>
        </p:nvSpPr>
        <p:spPr>
          <a:xfrm>
            <a:off x="4319916" y="5595546"/>
            <a:ext cx="3453472" cy="234920"/>
          </a:xfrm>
          <a:prstGeom prst="rect">
            <a:avLst/>
          </a:prstGeom>
          <a:noFill/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TextBox 108"/>
          <p:cNvSpPr txBox="1"/>
          <p:nvPr/>
        </p:nvSpPr>
        <p:spPr>
          <a:xfrm>
            <a:off x="4325171" y="2314730"/>
            <a:ext cx="35060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BRAZIL: Medium Body, Caramel &amp; Chocolate, Flowery and fruity</a:t>
            </a:r>
            <a:endParaRPr lang="el-GR" sz="1000" dirty="0"/>
          </a:p>
        </p:txBody>
      </p:sp>
      <p:sp>
        <p:nvSpPr>
          <p:cNvPr id="110" name="TextBox 109"/>
          <p:cNvSpPr txBox="1"/>
          <p:nvPr/>
        </p:nvSpPr>
        <p:spPr>
          <a:xfrm>
            <a:off x="4333798" y="2617991"/>
            <a:ext cx="185178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PERU: Medium Body and acidity</a:t>
            </a:r>
            <a:endParaRPr lang="el-GR" sz="1000" dirty="0"/>
          </a:p>
        </p:txBody>
      </p:sp>
      <p:sp>
        <p:nvSpPr>
          <p:cNvPr id="111" name="TextBox 110"/>
          <p:cNvSpPr txBox="1"/>
          <p:nvPr/>
        </p:nvSpPr>
        <p:spPr>
          <a:xfrm>
            <a:off x="4322284" y="2920842"/>
            <a:ext cx="345847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COLOMBIA: Medium Body &amp; Acidity, Fruity and Nutty</a:t>
            </a:r>
            <a:endParaRPr lang="el-GR" sz="1000" dirty="0"/>
          </a:p>
        </p:txBody>
      </p:sp>
      <p:pic>
        <p:nvPicPr>
          <p:cNvPr id="1027" name="Picture 3" descr="C:\Users\Admin\Desktop\Greg\HouseBaristas\Lavazza Dek_edited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2714" y="3684646"/>
            <a:ext cx="686711" cy="1031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Admin\Desktop\Greg\HouseBaristas\lavazza-lavazza-caffe-crema-classico-coffee-beans_edited.p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5889" y="4806415"/>
            <a:ext cx="850853" cy="850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" name="Rectangle 1023"/>
          <p:cNvSpPr/>
          <p:nvPr/>
        </p:nvSpPr>
        <p:spPr>
          <a:xfrm>
            <a:off x="10535227" y="4757033"/>
            <a:ext cx="15506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400" u="sng" dirty="0" smtClean="0">
                <a:solidFill>
                  <a:srgbClr val="FF0000"/>
                </a:solidFill>
              </a:rPr>
              <a:t>CAFFE CREMA CLASSICO</a:t>
            </a:r>
            <a:endParaRPr lang="en-US" sz="1400" u="sng" dirty="0">
              <a:solidFill>
                <a:srgbClr val="FF0000"/>
              </a:solidFill>
            </a:endParaRPr>
          </a:p>
          <a:p>
            <a:pPr lvl="0"/>
            <a:r>
              <a:rPr lang="en-US" sz="1400" dirty="0">
                <a:solidFill>
                  <a:srgbClr val="5B9BD5">
                    <a:lumMod val="50000"/>
                  </a:srgbClr>
                </a:solidFill>
              </a:rPr>
              <a:t>70% Arabica</a:t>
            </a:r>
          </a:p>
          <a:p>
            <a:pPr lvl="0"/>
            <a:r>
              <a:rPr lang="en-US" sz="1400" dirty="0">
                <a:solidFill>
                  <a:srgbClr val="FFC000">
                    <a:lumMod val="75000"/>
                  </a:srgbClr>
                </a:solidFill>
              </a:rPr>
              <a:t>30% Robusta</a:t>
            </a:r>
          </a:p>
        </p:txBody>
      </p:sp>
      <p:sp>
        <p:nvSpPr>
          <p:cNvPr id="1025" name="TextBox 1024"/>
          <p:cNvSpPr txBox="1"/>
          <p:nvPr/>
        </p:nvSpPr>
        <p:spPr>
          <a:xfrm>
            <a:off x="10553700" y="3915277"/>
            <a:ext cx="112742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400" u="sng" dirty="0" err="1" smtClean="0">
                <a:solidFill>
                  <a:srgbClr val="FF0000"/>
                </a:solidFill>
              </a:rPr>
              <a:t>Dek</a:t>
            </a:r>
            <a:r>
              <a:rPr lang="en-US" sz="1400" u="sng" dirty="0" smtClean="0">
                <a:solidFill>
                  <a:srgbClr val="FF0000"/>
                </a:solidFill>
              </a:rPr>
              <a:t> (Decaf)</a:t>
            </a:r>
            <a:endParaRPr lang="en-US" sz="1400" u="sng" dirty="0">
              <a:solidFill>
                <a:srgbClr val="FF0000"/>
              </a:solidFill>
            </a:endParaRPr>
          </a:p>
          <a:p>
            <a:pPr lvl="0"/>
            <a:r>
              <a:rPr lang="en-US" sz="1400" dirty="0">
                <a:solidFill>
                  <a:srgbClr val="5B9BD5">
                    <a:lumMod val="50000"/>
                  </a:srgbClr>
                </a:solidFill>
              </a:rPr>
              <a:t>60% Arabica</a:t>
            </a:r>
          </a:p>
          <a:p>
            <a:pPr lvl="0"/>
            <a:r>
              <a:rPr lang="en-US" sz="1400" dirty="0">
                <a:solidFill>
                  <a:srgbClr val="FFC000">
                    <a:lumMod val="75000"/>
                  </a:srgbClr>
                </a:solidFill>
              </a:rPr>
              <a:t>40% Robusta</a:t>
            </a:r>
          </a:p>
        </p:txBody>
      </p:sp>
      <p:sp>
        <p:nvSpPr>
          <p:cNvPr id="139" name="Rectangle 138"/>
          <p:cNvSpPr/>
          <p:nvPr/>
        </p:nvSpPr>
        <p:spPr>
          <a:xfrm>
            <a:off x="292012" y="1054534"/>
            <a:ext cx="1878154" cy="853135"/>
          </a:xfrm>
          <a:prstGeom prst="rect">
            <a:avLst/>
          </a:prstGeom>
          <a:noFill/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/>
          <p:cNvSpPr/>
          <p:nvPr/>
        </p:nvSpPr>
        <p:spPr>
          <a:xfrm>
            <a:off x="292012" y="1974460"/>
            <a:ext cx="1878154" cy="853135"/>
          </a:xfrm>
          <a:prstGeom prst="rect">
            <a:avLst/>
          </a:prstGeom>
          <a:noFill/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/>
          <p:cNvSpPr/>
          <p:nvPr/>
        </p:nvSpPr>
        <p:spPr>
          <a:xfrm>
            <a:off x="292012" y="2900534"/>
            <a:ext cx="1878154" cy="853135"/>
          </a:xfrm>
          <a:prstGeom prst="rect">
            <a:avLst/>
          </a:prstGeom>
          <a:noFill/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292012" y="3855879"/>
            <a:ext cx="1878154" cy="853135"/>
          </a:xfrm>
          <a:prstGeom prst="rect">
            <a:avLst/>
          </a:prstGeom>
          <a:noFill/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/>
        </p:nvSpPr>
        <p:spPr>
          <a:xfrm>
            <a:off x="292012" y="4790073"/>
            <a:ext cx="1878154" cy="853135"/>
          </a:xfrm>
          <a:prstGeom prst="rect">
            <a:avLst/>
          </a:prstGeom>
          <a:noFill/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292012" y="5711140"/>
            <a:ext cx="1878154" cy="853135"/>
          </a:xfrm>
          <a:prstGeom prst="rect">
            <a:avLst/>
          </a:prstGeom>
          <a:noFill/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/>
          <p:cNvSpPr/>
          <p:nvPr/>
        </p:nvSpPr>
        <p:spPr>
          <a:xfrm>
            <a:off x="10006236" y="145363"/>
            <a:ext cx="1878154" cy="853135"/>
          </a:xfrm>
          <a:prstGeom prst="rect">
            <a:avLst/>
          </a:prstGeom>
          <a:noFill/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/>
        </p:nvSpPr>
        <p:spPr>
          <a:xfrm>
            <a:off x="10006236" y="1094385"/>
            <a:ext cx="1878154" cy="853135"/>
          </a:xfrm>
          <a:prstGeom prst="rect">
            <a:avLst/>
          </a:prstGeom>
          <a:noFill/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/>
        </p:nvSpPr>
        <p:spPr>
          <a:xfrm>
            <a:off x="10006236" y="2011142"/>
            <a:ext cx="1878154" cy="853135"/>
          </a:xfrm>
          <a:prstGeom prst="rect">
            <a:avLst/>
          </a:prstGeom>
          <a:noFill/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10006236" y="2928213"/>
            <a:ext cx="1878154" cy="853135"/>
          </a:xfrm>
          <a:prstGeom prst="rect">
            <a:avLst/>
          </a:prstGeom>
          <a:noFill/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10006236" y="3855879"/>
            <a:ext cx="1878154" cy="853135"/>
          </a:xfrm>
          <a:prstGeom prst="rect">
            <a:avLst/>
          </a:prstGeom>
          <a:noFill/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10006236" y="4804134"/>
            <a:ext cx="1878154" cy="853135"/>
          </a:xfrm>
          <a:prstGeom prst="rect">
            <a:avLst/>
          </a:prstGeom>
          <a:noFill/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/>
          <p:cNvSpPr/>
          <p:nvPr/>
        </p:nvSpPr>
        <p:spPr>
          <a:xfrm>
            <a:off x="4347593" y="217720"/>
            <a:ext cx="3425796" cy="45289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Rectangle 151"/>
          <p:cNvSpPr/>
          <p:nvPr/>
        </p:nvSpPr>
        <p:spPr>
          <a:xfrm>
            <a:off x="4325165" y="1796402"/>
            <a:ext cx="3434429" cy="446044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53" name="Rectangle 152"/>
          <p:cNvSpPr/>
          <p:nvPr/>
        </p:nvSpPr>
        <p:spPr>
          <a:xfrm>
            <a:off x="4338961" y="3806022"/>
            <a:ext cx="3434428" cy="234920"/>
          </a:xfrm>
          <a:prstGeom prst="rect">
            <a:avLst/>
          </a:prstGeom>
          <a:solidFill>
            <a:srgbClr val="FF0000"/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Rectangle 153"/>
          <p:cNvSpPr/>
          <p:nvPr/>
        </p:nvSpPr>
        <p:spPr>
          <a:xfrm>
            <a:off x="4314915" y="4967423"/>
            <a:ext cx="3451309" cy="234920"/>
          </a:xfrm>
          <a:prstGeom prst="rect">
            <a:avLst/>
          </a:prstGeom>
          <a:solidFill>
            <a:srgbClr val="FFC000"/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/>
          <p:cNvSpPr/>
          <p:nvPr/>
        </p:nvSpPr>
        <p:spPr>
          <a:xfrm>
            <a:off x="4310508" y="5922409"/>
            <a:ext cx="3462880" cy="234920"/>
          </a:xfrm>
          <a:prstGeom prst="rect">
            <a:avLst/>
          </a:prstGeom>
          <a:noFill/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TextBox 1032"/>
          <p:cNvSpPr txBox="1"/>
          <p:nvPr/>
        </p:nvSpPr>
        <p:spPr>
          <a:xfrm>
            <a:off x="4323606" y="5277403"/>
            <a:ext cx="19062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INDIA: Full Body, Medium Acidity</a:t>
            </a:r>
            <a:endParaRPr lang="el-GR" sz="1000" dirty="0"/>
          </a:p>
        </p:txBody>
      </p:sp>
      <p:sp>
        <p:nvSpPr>
          <p:cNvPr id="1035" name="TextBox 1034"/>
          <p:cNvSpPr txBox="1"/>
          <p:nvPr/>
        </p:nvSpPr>
        <p:spPr>
          <a:xfrm>
            <a:off x="4305896" y="5595546"/>
            <a:ext cx="16417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JAVA: Full Body, Low Acidity</a:t>
            </a:r>
            <a:endParaRPr lang="el-GR" sz="1000" dirty="0"/>
          </a:p>
        </p:txBody>
      </p:sp>
      <p:sp>
        <p:nvSpPr>
          <p:cNvPr id="1036" name="TextBox 1035"/>
          <p:cNvSpPr txBox="1"/>
          <p:nvPr/>
        </p:nvSpPr>
        <p:spPr>
          <a:xfrm>
            <a:off x="4340428" y="4111389"/>
            <a:ext cx="34257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UGANDA: Full Body, Chocolate, Creamy, Vanilla</a:t>
            </a:r>
            <a:endParaRPr lang="el-GR" sz="1000" dirty="0"/>
          </a:p>
        </p:txBody>
      </p:sp>
      <p:sp>
        <p:nvSpPr>
          <p:cNvPr id="1037" name="TextBox 1036"/>
          <p:cNvSpPr txBox="1"/>
          <p:nvPr/>
        </p:nvSpPr>
        <p:spPr>
          <a:xfrm>
            <a:off x="4305390" y="5916758"/>
            <a:ext cx="308289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INDONESIA: Full Body, Low Acidity, Sweet, Cocoa notes </a:t>
            </a:r>
            <a:endParaRPr lang="el-GR" sz="1000" dirty="0"/>
          </a:p>
        </p:txBody>
      </p:sp>
      <p:sp>
        <p:nvSpPr>
          <p:cNvPr id="1038" name="TextBox 1037"/>
          <p:cNvSpPr txBox="1"/>
          <p:nvPr/>
        </p:nvSpPr>
        <p:spPr>
          <a:xfrm>
            <a:off x="4310509" y="6249695"/>
            <a:ext cx="34628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VIETNAM: Full Body, Nutty Flavors, Darker roast, Low acidity </a:t>
            </a:r>
            <a:endParaRPr lang="el-GR" sz="1000" dirty="0"/>
          </a:p>
        </p:txBody>
      </p:sp>
      <p:sp>
        <p:nvSpPr>
          <p:cNvPr id="44" name="TextBox 43"/>
          <p:cNvSpPr txBox="1"/>
          <p:nvPr/>
        </p:nvSpPr>
        <p:spPr>
          <a:xfrm>
            <a:off x="4314914" y="1730790"/>
            <a:ext cx="351634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SOUTH </a:t>
            </a:r>
            <a:r>
              <a:rPr lang="en-US" dirty="0" smtClean="0">
                <a:solidFill>
                  <a:schemeClr val="bg1"/>
                </a:solidFill>
              </a:rPr>
              <a:t>AMERICA: </a:t>
            </a:r>
            <a:r>
              <a:rPr lang="en-US" sz="1200" dirty="0">
                <a:solidFill>
                  <a:schemeClr val="bg1"/>
                </a:solidFill>
              </a:rPr>
              <a:t>MILD AND BALANCED, CITRUS, FLORAL, CARAMEL SWEETNESS 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347593" y="160394"/>
            <a:ext cx="343060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CENTRAL </a:t>
            </a:r>
            <a:r>
              <a:rPr lang="en-US" dirty="0" smtClean="0"/>
              <a:t>AMERICA: </a:t>
            </a:r>
            <a:r>
              <a:rPr lang="en-US" sz="1200" dirty="0" smtClean="0"/>
              <a:t>MILD AND BALANCED, CITRUS, FLORAL, CARAMEL SWEETNESS </a:t>
            </a:r>
            <a:endParaRPr lang="el-GR" sz="1200" dirty="0"/>
          </a:p>
        </p:txBody>
      </p:sp>
      <p:sp>
        <p:nvSpPr>
          <p:cNvPr id="85" name="TextBox 84"/>
          <p:cNvSpPr txBox="1"/>
          <p:nvPr/>
        </p:nvSpPr>
        <p:spPr>
          <a:xfrm>
            <a:off x="4319916" y="3737476"/>
            <a:ext cx="6296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AFRICA: </a:t>
            </a:r>
            <a:r>
              <a:rPr lang="en-US" sz="1200" dirty="0" smtClean="0">
                <a:solidFill>
                  <a:schemeClr val="bg1"/>
                </a:solidFill>
              </a:rPr>
              <a:t>BRIGHT, ACIDIC, FRUITY, MEDIUM BODY </a:t>
            </a:r>
            <a:endParaRPr lang="el-GR" sz="1200" dirty="0">
              <a:solidFill>
                <a:schemeClr val="bg1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4324439" y="4900217"/>
            <a:ext cx="51719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ASIA: </a:t>
            </a:r>
            <a:r>
              <a:rPr lang="en-US" sz="1200" dirty="0" smtClean="0"/>
              <a:t>EARTHY, CHOCOLATY, SWEET, HEAVY BODY</a:t>
            </a:r>
            <a:endParaRPr lang="el-GR" sz="1200" dirty="0"/>
          </a:p>
        </p:txBody>
      </p:sp>
      <p:cxnSp>
        <p:nvCxnSpPr>
          <p:cNvPr id="1040" name="Straight Connector 1039"/>
          <p:cNvCxnSpPr>
            <a:stCxn id="74" idx="3"/>
            <a:endCxn id="95" idx="1"/>
          </p:cNvCxnSpPr>
          <p:nvPr/>
        </p:nvCxnSpPr>
        <p:spPr>
          <a:xfrm>
            <a:off x="2170166" y="553420"/>
            <a:ext cx="2168800" cy="315334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stCxn id="74" idx="3"/>
            <a:endCxn id="103" idx="1"/>
          </p:cNvCxnSpPr>
          <p:nvPr/>
        </p:nvCxnSpPr>
        <p:spPr>
          <a:xfrm>
            <a:off x="2170166" y="553420"/>
            <a:ext cx="2155004" cy="2182031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74" idx="3"/>
            <a:endCxn id="104" idx="1"/>
          </p:cNvCxnSpPr>
          <p:nvPr/>
        </p:nvCxnSpPr>
        <p:spPr>
          <a:xfrm>
            <a:off x="2170166" y="553420"/>
            <a:ext cx="2155002" cy="2490533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74" idx="3"/>
            <a:endCxn id="102" idx="1"/>
          </p:cNvCxnSpPr>
          <p:nvPr/>
        </p:nvCxnSpPr>
        <p:spPr>
          <a:xfrm>
            <a:off x="2170166" y="553420"/>
            <a:ext cx="2155005" cy="1877004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139" idx="3"/>
            <a:endCxn id="151" idx="1"/>
          </p:cNvCxnSpPr>
          <p:nvPr/>
        </p:nvCxnSpPr>
        <p:spPr>
          <a:xfrm flipV="1">
            <a:off x="2170166" y="444168"/>
            <a:ext cx="2177427" cy="1036934"/>
          </a:xfrm>
          <a:prstGeom prst="line">
            <a:avLst/>
          </a:prstGeom>
          <a:ln w="25400">
            <a:solidFill>
              <a:srgbClr val="E34D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stCxn id="139" idx="3"/>
            <a:endCxn id="152" idx="1"/>
          </p:cNvCxnSpPr>
          <p:nvPr/>
        </p:nvCxnSpPr>
        <p:spPr>
          <a:xfrm>
            <a:off x="2170166" y="1481102"/>
            <a:ext cx="2154999" cy="538322"/>
          </a:xfrm>
          <a:prstGeom prst="line">
            <a:avLst/>
          </a:prstGeom>
          <a:ln w="25400">
            <a:solidFill>
              <a:srgbClr val="E34D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139" idx="3"/>
            <a:endCxn id="1035" idx="1"/>
          </p:cNvCxnSpPr>
          <p:nvPr/>
        </p:nvCxnSpPr>
        <p:spPr>
          <a:xfrm>
            <a:off x="2170166" y="1481102"/>
            <a:ext cx="2135730" cy="4237555"/>
          </a:xfrm>
          <a:prstGeom prst="line">
            <a:avLst/>
          </a:prstGeom>
          <a:ln w="25400">
            <a:solidFill>
              <a:srgbClr val="E34D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>
            <a:stCxn id="139" idx="3"/>
            <a:endCxn id="1033" idx="1"/>
          </p:cNvCxnSpPr>
          <p:nvPr/>
        </p:nvCxnSpPr>
        <p:spPr>
          <a:xfrm>
            <a:off x="2170166" y="1481102"/>
            <a:ext cx="2153440" cy="3919412"/>
          </a:xfrm>
          <a:prstGeom prst="line">
            <a:avLst/>
          </a:prstGeom>
          <a:ln w="25400">
            <a:solidFill>
              <a:srgbClr val="E34D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140" idx="3"/>
            <a:endCxn id="102" idx="1"/>
          </p:cNvCxnSpPr>
          <p:nvPr/>
        </p:nvCxnSpPr>
        <p:spPr>
          <a:xfrm>
            <a:off x="2170166" y="2401028"/>
            <a:ext cx="2155005" cy="29396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>
            <a:stCxn id="140" idx="3"/>
            <a:endCxn id="104" idx="1"/>
          </p:cNvCxnSpPr>
          <p:nvPr/>
        </p:nvCxnSpPr>
        <p:spPr>
          <a:xfrm>
            <a:off x="2170166" y="2401028"/>
            <a:ext cx="2155002" cy="642925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>
            <a:stCxn id="140" idx="3"/>
            <a:endCxn id="107" idx="1"/>
          </p:cNvCxnSpPr>
          <p:nvPr/>
        </p:nvCxnSpPr>
        <p:spPr>
          <a:xfrm>
            <a:off x="2170166" y="2401028"/>
            <a:ext cx="2149750" cy="2996025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stCxn id="140" idx="3"/>
            <a:endCxn id="1035" idx="1"/>
          </p:cNvCxnSpPr>
          <p:nvPr/>
        </p:nvCxnSpPr>
        <p:spPr>
          <a:xfrm>
            <a:off x="2170166" y="2401028"/>
            <a:ext cx="2135730" cy="3317629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stCxn id="141" idx="3"/>
            <a:endCxn id="14" idx="1"/>
          </p:cNvCxnSpPr>
          <p:nvPr/>
        </p:nvCxnSpPr>
        <p:spPr>
          <a:xfrm flipV="1">
            <a:off x="2170166" y="873412"/>
            <a:ext cx="2158822" cy="245369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>
            <a:stCxn id="141" idx="3"/>
            <a:endCxn id="109" idx="1"/>
          </p:cNvCxnSpPr>
          <p:nvPr/>
        </p:nvCxnSpPr>
        <p:spPr>
          <a:xfrm flipV="1">
            <a:off x="2170166" y="2437841"/>
            <a:ext cx="2155005" cy="889261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stCxn id="10" idx="3"/>
            <a:endCxn id="1036" idx="1"/>
          </p:cNvCxnSpPr>
          <p:nvPr/>
        </p:nvCxnSpPr>
        <p:spPr>
          <a:xfrm>
            <a:off x="2160488" y="3334862"/>
            <a:ext cx="2179940" cy="899638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>
            <a:stCxn id="142" idx="3"/>
            <a:endCxn id="102" idx="1"/>
          </p:cNvCxnSpPr>
          <p:nvPr/>
        </p:nvCxnSpPr>
        <p:spPr>
          <a:xfrm flipV="1">
            <a:off x="2170166" y="2430424"/>
            <a:ext cx="2155005" cy="1852023"/>
          </a:xfrm>
          <a:prstGeom prst="line">
            <a:avLst/>
          </a:prstGeom>
          <a:ln w="254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>
            <a:stCxn id="142" idx="3"/>
            <a:endCxn id="111" idx="1"/>
          </p:cNvCxnSpPr>
          <p:nvPr/>
        </p:nvCxnSpPr>
        <p:spPr>
          <a:xfrm flipV="1">
            <a:off x="2170166" y="3043953"/>
            <a:ext cx="2152118" cy="1238494"/>
          </a:xfrm>
          <a:prstGeom prst="line">
            <a:avLst/>
          </a:prstGeom>
          <a:ln w="254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>
            <a:stCxn id="142" idx="3"/>
            <a:endCxn id="1033" idx="1"/>
          </p:cNvCxnSpPr>
          <p:nvPr/>
        </p:nvCxnSpPr>
        <p:spPr>
          <a:xfrm>
            <a:off x="2170166" y="4282447"/>
            <a:ext cx="2153440" cy="1118067"/>
          </a:xfrm>
          <a:prstGeom prst="line">
            <a:avLst/>
          </a:prstGeom>
          <a:ln w="254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>
            <a:stCxn id="142" idx="3"/>
          </p:cNvCxnSpPr>
          <p:nvPr/>
        </p:nvCxnSpPr>
        <p:spPr>
          <a:xfrm>
            <a:off x="2170166" y="4282447"/>
            <a:ext cx="2144748" cy="1622812"/>
          </a:xfrm>
          <a:prstGeom prst="line">
            <a:avLst/>
          </a:prstGeom>
          <a:ln w="254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>
            <a:stCxn id="142" idx="3"/>
            <a:endCxn id="1038" idx="1"/>
          </p:cNvCxnSpPr>
          <p:nvPr/>
        </p:nvCxnSpPr>
        <p:spPr>
          <a:xfrm>
            <a:off x="2170166" y="4282447"/>
            <a:ext cx="2140343" cy="2090359"/>
          </a:xfrm>
          <a:prstGeom prst="line">
            <a:avLst/>
          </a:prstGeom>
          <a:ln w="254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>
            <a:stCxn id="143" idx="3"/>
            <a:endCxn id="151" idx="1"/>
          </p:cNvCxnSpPr>
          <p:nvPr/>
        </p:nvCxnSpPr>
        <p:spPr>
          <a:xfrm flipV="1">
            <a:off x="2170166" y="444168"/>
            <a:ext cx="2177427" cy="4772473"/>
          </a:xfrm>
          <a:prstGeom prst="line">
            <a:avLst/>
          </a:prstGeom>
          <a:ln w="25400">
            <a:solidFill>
              <a:srgbClr val="7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>
            <a:stCxn id="143" idx="3"/>
            <a:endCxn id="152" idx="1"/>
          </p:cNvCxnSpPr>
          <p:nvPr/>
        </p:nvCxnSpPr>
        <p:spPr>
          <a:xfrm flipV="1">
            <a:off x="2170166" y="2019424"/>
            <a:ext cx="2154999" cy="3197217"/>
          </a:xfrm>
          <a:prstGeom prst="line">
            <a:avLst/>
          </a:prstGeom>
          <a:ln w="25400">
            <a:solidFill>
              <a:srgbClr val="7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>
            <a:stCxn id="143" idx="3"/>
            <a:endCxn id="1033" idx="1"/>
          </p:cNvCxnSpPr>
          <p:nvPr/>
        </p:nvCxnSpPr>
        <p:spPr>
          <a:xfrm>
            <a:off x="2170166" y="5216641"/>
            <a:ext cx="2153440" cy="183873"/>
          </a:xfrm>
          <a:prstGeom prst="line">
            <a:avLst/>
          </a:prstGeom>
          <a:ln w="25400">
            <a:solidFill>
              <a:srgbClr val="7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>
            <a:stCxn id="143" idx="3"/>
            <a:endCxn id="108" idx="1"/>
          </p:cNvCxnSpPr>
          <p:nvPr/>
        </p:nvCxnSpPr>
        <p:spPr>
          <a:xfrm>
            <a:off x="2170166" y="5216641"/>
            <a:ext cx="2149750" cy="496365"/>
          </a:xfrm>
          <a:prstGeom prst="line">
            <a:avLst/>
          </a:prstGeom>
          <a:ln w="25400">
            <a:solidFill>
              <a:srgbClr val="7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>
            <a:stCxn id="144" idx="3"/>
            <a:endCxn id="14" idx="1"/>
          </p:cNvCxnSpPr>
          <p:nvPr/>
        </p:nvCxnSpPr>
        <p:spPr>
          <a:xfrm flipV="1">
            <a:off x="2170166" y="873412"/>
            <a:ext cx="2158822" cy="5264296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44" idx="3"/>
            <a:endCxn id="102" idx="1"/>
          </p:cNvCxnSpPr>
          <p:nvPr/>
        </p:nvCxnSpPr>
        <p:spPr>
          <a:xfrm flipV="1">
            <a:off x="2170166" y="2430424"/>
            <a:ext cx="2155005" cy="3707284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>
            <a:stCxn id="4" idx="3"/>
            <a:endCxn id="1036" idx="1"/>
          </p:cNvCxnSpPr>
          <p:nvPr/>
        </p:nvCxnSpPr>
        <p:spPr>
          <a:xfrm flipV="1">
            <a:off x="2159945" y="4234500"/>
            <a:ext cx="2180483" cy="1925773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>
            <a:stCxn id="151" idx="3"/>
            <a:endCxn id="145" idx="1"/>
          </p:cNvCxnSpPr>
          <p:nvPr/>
        </p:nvCxnSpPr>
        <p:spPr>
          <a:xfrm>
            <a:off x="7773389" y="444168"/>
            <a:ext cx="2232847" cy="127763"/>
          </a:xfrm>
          <a:prstGeom prst="line">
            <a:avLst/>
          </a:prstGeom>
          <a:ln w="25400">
            <a:solidFill>
              <a:srgbClr val="86875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>
            <a:stCxn id="152" idx="3"/>
            <a:endCxn id="145" idx="1"/>
          </p:cNvCxnSpPr>
          <p:nvPr/>
        </p:nvCxnSpPr>
        <p:spPr>
          <a:xfrm flipV="1">
            <a:off x="7759594" y="571931"/>
            <a:ext cx="2246642" cy="1447493"/>
          </a:xfrm>
          <a:prstGeom prst="line">
            <a:avLst/>
          </a:prstGeom>
          <a:ln w="25400">
            <a:solidFill>
              <a:srgbClr val="86875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/>
          <p:cNvCxnSpPr>
            <a:stCxn id="153" idx="3"/>
            <a:endCxn id="146" idx="1"/>
          </p:cNvCxnSpPr>
          <p:nvPr/>
        </p:nvCxnSpPr>
        <p:spPr>
          <a:xfrm flipV="1">
            <a:off x="7773389" y="1520953"/>
            <a:ext cx="2232847" cy="2402529"/>
          </a:xfrm>
          <a:prstGeom prst="line">
            <a:avLst/>
          </a:prstGeom>
          <a:ln w="25400">
            <a:solidFill>
              <a:srgbClr val="7B33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>
            <a:stCxn id="151" idx="3"/>
            <a:endCxn id="146" idx="1"/>
          </p:cNvCxnSpPr>
          <p:nvPr/>
        </p:nvCxnSpPr>
        <p:spPr>
          <a:xfrm>
            <a:off x="7773389" y="444168"/>
            <a:ext cx="2232847" cy="1076785"/>
          </a:xfrm>
          <a:prstGeom prst="line">
            <a:avLst/>
          </a:prstGeom>
          <a:ln w="25400">
            <a:solidFill>
              <a:srgbClr val="7B33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52" idx="3"/>
            <a:endCxn id="146" idx="1"/>
          </p:cNvCxnSpPr>
          <p:nvPr/>
        </p:nvCxnSpPr>
        <p:spPr>
          <a:xfrm flipV="1">
            <a:off x="7759594" y="1520953"/>
            <a:ext cx="2246642" cy="498471"/>
          </a:xfrm>
          <a:prstGeom prst="line">
            <a:avLst/>
          </a:prstGeom>
          <a:ln w="25400">
            <a:solidFill>
              <a:srgbClr val="7B33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>
            <a:stCxn id="154" idx="3"/>
            <a:endCxn id="146" idx="1"/>
          </p:cNvCxnSpPr>
          <p:nvPr/>
        </p:nvCxnSpPr>
        <p:spPr>
          <a:xfrm flipV="1">
            <a:off x="7766224" y="1520953"/>
            <a:ext cx="2240012" cy="3563930"/>
          </a:xfrm>
          <a:prstGeom prst="line">
            <a:avLst/>
          </a:prstGeom>
          <a:ln w="25400">
            <a:solidFill>
              <a:srgbClr val="7B33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>
            <a:stCxn id="152" idx="3"/>
            <a:endCxn id="147" idx="1"/>
          </p:cNvCxnSpPr>
          <p:nvPr/>
        </p:nvCxnSpPr>
        <p:spPr>
          <a:xfrm>
            <a:off x="7759594" y="2019424"/>
            <a:ext cx="2246642" cy="418286"/>
          </a:xfrm>
          <a:prstGeom prst="line">
            <a:avLst/>
          </a:prstGeom>
          <a:ln w="254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>
            <a:stCxn id="153" idx="3"/>
            <a:endCxn id="147" idx="1"/>
          </p:cNvCxnSpPr>
          <p:nvPr/>
        </p:nvCxnSpPr>
        <p:spPr>
          <a:xfrm flipV="1">
            <a:off x="7773389" y="2437710"/>
            <a:ext cx="2232847" cy="1485772"/>
          </a:xfrm>
          <a:prstGeom prst="line">
            <a:avLst/>
          </a:prstGeom>
          <a:ln w="254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>
            <a:stCxn id="154" idx="3"/>
            <a:endCxn id="147" idx="1"/>
          </p:cNvCxnSpPr>
          <p:nvPr/>
        </p:nvCxnSpPr>
        <p:spPr>
          <a:xfrm flipV="1">
            <a:off x="7766224" y="2437710"/>
            <a:ext cx="2240012" cy="2647173"/>
          </a:xfrm>
          <a:prstGeom prst="line">
            <a:avLst/>
          </a:prstGeom>
          <a:ln w="254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>
            <a:endCxn id="148" idx="1"/>
          </p:cNvCxnSpPr>
          <p:nvPr/>
        </p:nvCxnSpPr>
        <p:spPr>
          <a:xfrm>
            <a:off x="7769117" y="2295815"/>
            <a:ext cx="2237119" cy="1058966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>
            <a:stCxn id="95" idx="3"/>
            <a:endCxn id="148" idx="1"/>
          </p:cNvCxnSpPr>
          <p:nvPr/>
        </p:nvCxnSpPr>
        <p:spPr>
          <a:xfrm>
            <a:off x="7773389" y="868754"/>
            <a:ext cx="2232847" cy="2486027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>
            <a:stCxn id="153" idx="3"/>
            <a:endCxn id="148" idx="1"/>
          </p:cNvCxnSpPr>
          <p:nvPr/>
        </p:nvCxnSpPr>
        <p:spPr>
          <a:xfrm flipV="1">
            <a:off x="7773389" y="3354781"/>
            <a:ext cx="2232847" cy="568701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Connector 198"/>
          <p:cNvCxnSpPr/>
          <p:nvPr/>
        </p:nvCxnSpPr>
        <p:spPr>
          <a:xfrm>
            <a:off x="7769117" y="2295815"/>
            <a:ext cx="2237118" cy="2022541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Connector 204"/>
          <p:cNvCxnSpPr>
            <a:stCxn id="154" idx="3"/>
            <a:endCxn id="149" idx="1"/>
          </p:cNvCxnSpPr>
          <p:nvPr/>
        </p:nvCxnSpPr>
        <p:spPr>
          <a:xfrm flipV="1">
            <a:off x="7766224" y="4282447"/>
            <a:ext cx="2240012" cy="802436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Connector 207"/>
          <p:cNvCxnSpPr>
            <a:stCxn id="152" idx="3"/>
          </p:cNvCxnSpPr>
          <p:nvPr/>
        </p:nvCxnSpPr>
        <p:spPr>
          <a:xfrm>
            <a:off x="7759594" y="2019424"/>
            <a:ext cx="2237117" cy="3270861"/>
          </a:xfrm>
          <a:prstGeom prst="line">
            <a:avLst/>
          </a:prstGeom>
          <a:ln w="25400">
            <a:solidFill>
              <a:srgbClr val="D12F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/>
          <p:cNvCxnSpPr>
            <a:stCxn id="154" idx="3"/>
          </p:cNvCxnSpPr>
          <p:nvPr/>
        </p:nvCxnSpPr>
        <p:spPr>
          <a:xfrm>
            <a:off x="7766224" y="5084883"/>
            <a:ext cx="2230487" cy="205402"/>
          </a:xfrm>
          <a:prstGeom prst="line">
            <a:avLst/>
          </a:prstGeom>
          <a:ln w="25400">
            <a:solidFill>
              <a:srgbClr val="D12F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Connector 212"/>
          <p:cNvCxnSpPr>
            <a:stCxn id="153" idx="3"/>
          </p:cNvCxnSpPr>
          <p:nvPr/>
        </p:nvCxnSpPr>
        <p:spPr>
          <a:xfrm>
            <a:off x="7773389" y="3923482"/>
            <a:ext cx="2233905" cy="1366803"/>
          </a:xfrm>
          <a:prstGeom prst="line">
            <a:avLst/>
          </a:prstGeom>
          <a:ln w="25400">
            <a:solidFill>
              <a:srgbClr val="D12F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0685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701</TotalTime>
  <Words>233</Words>
  <Application>Microsoft Office PowerPoint</Application>
  <PresentationFormat>Custom</PresentationFormat>
  <Paragraphs>55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Admin</cp:lastModifiedBy>
  <cp:revision>35</cp:revision>
  <dcterms:created xsi:type="dcterms:W3CDTF">2021-02-20T11:39:52Z</dcterms:created>
  <dcterms:modified xsi:type="dcterms:W3CDTF">2021-11-17T09:03:47Z</dcterms:modified>
</cp:coreProperties>
</file>